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8" r:id="rId5"/>
    <p:sldId id="288" r:id="rId6"/>
    <p:sldId id="291" r:id="rId7"/>
    <p:sldId id="292" r:id="rId8"/>
    <p:sldId id="279" r:id="rId9"/>
    <p:sldId id="289" r:id="rId10"/>
    <p:sldId id="294" r:id="rId11"/>
    <p:sldId id="29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C0DB"/>
    <a:srgbClr val="97C2DC"/>
    <a:srgbClr val="E5883A"/>
    <a:srgbClr val="F2EAC5"/>
    <a:srgbClr val="DFD2A5"/>
    <a:srgbClr val="F4ECC8"/>
    <a:srgbClr val="DDD0A3"/>
    <a:srgbClr val="FAF4DA"/>
    <a:srgbClr val="3AA636"/>
    <a:srgbClr val="6B98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485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E60B9-88CE-4E79-B8CF-A25442818ABB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5D15C-3826-4189-BA81-05AB25A8E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804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548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478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1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78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9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761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458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804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12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09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393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71BDE-D3F4-4A41-A69C-D2E72FDCFA6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F1839-F460-458F-A8DD-A7392C3FC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29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therHwan/Solar_tracking_system/blob/main/image_video/solar_tracking_auto.mp4" TargetMode="External"/><Relationship Id="rId2" Type="http://schemas.openxmlformats.org/officeDocument/2006/relationships/hyperlink" Target="https://github.com/BrotherHwan/Solar_tracking_system/blob/main/README.md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rotherHwan/Solar_tracking_system/blob/main/image_video/solar_tracking_manual.mp4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2A5">
                <a:tint val="66000"/>
                <a:satMod val="160000"/>
              </a:srgbClr>
            </a:gs>
            <a:gs pos="50000">
              <a:srgbClr val="DFD2A5">
                <a:tint val="44500"/>
                <a:satMod val="160000"/>
              </a:srgbClr>
            </a:gs>
            <a:gs pos="100000">
              <a:srgbClr val="DFD2A5">
                <a:tint val="23500"/>
                <a:satMod val="16000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547" y="2183617"/>
            <a:ext cx="7506078" cy="3192087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868394" y="1596044"/>
            <a:ext cx="8458200" cy="1104029"/>
          </a:xfrm>
        </p:spPr>
        <p:txBody>
          <a:bodyPr rtlCol="0">
            <a:normAutofit/>
          </a:bodyPr>
          <a:lstStyle/>
          <a:p>
            <a:pPr rtl="0"/>
            <a:r>
              <a:rPr lang="en-US" b="1" smtClean="0">
                <a:latin typeface="HY강M" pitchFamily="18" charset="-127"/>
                <a:ea typeface="HY강M" pitchFamily="18" charset="-127"/>
              </a:rPr>
              <a:t>Solar </a:t>
            </a:r>
            <a:r>
              <a:rPr lang="en-US" b="1">
                <a:latin typeface="HY강M" pitchFamily="18" charset="-127"/>
                <a:ea typeface="HY강M" pitchFamily="18" charset="-127"/>
              </a:rPr>
              <a:t>t</a:t>
            </a:r>
            <a:r>
              <a:rPr lang="en-US" b="1" smtClean="0">
                <a:latin typeface="HY강M" pitchFamily="18" charset="-127"/>
                <a:ea typeface="HY강M" pitchFamily="18" charset="-127"/>
              </a:rPr>
              <a:t>racking system</a:t>
            </a:r>
            <a:endParaRPr lang="en-US" b="1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44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2A5">
                <a:tint val="66000"/>
                <a:satMod val="160000"/>
              </a:srgbClr>
            </a:gs>
            <a:gs pos="50000">
              <a:srgbClr val="DFD2A5">
                <a:tint val="44500"/>
                <a:satMod val="160000"/>
              </a:srgbClr>
            </a:gs>
            <a:gs pos="100000">
              <a:srgbClr val="DFD2A5">
                <a:tint val="23500"/>
                <a:satMod val="16000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849" y="200837"/>
            <a:ext cx="419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개선점 </a:t>
            </a: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83849" y="578482"/>
            <a:ext cx="2643447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47095" y="1925922"/>
            <a:ext cx="64822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CDS</a:t>
            </a: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센서 값의 오차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offset </a:t>
            </a: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조절</a:t>
            </a: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, </a:t>
            </a: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일정 차이 이하에서 모터 고정으로 개선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알고리즘 추가 개선 여지 있음</a:t>
            </a:r>
            <a:endParaRPr lang="en-US" altLang="ko-KR" b="1" dirty="0">
              <a:latin typeface="HY강M" pitchFamily="18" charset="-127"/>
              <a:ea typeface="HY강M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	</a:t>
            </a: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 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endParaRPr lang="en-US" altLang="ko-KR" b="1" dirty="0">
              <a:latin typeface="HY강M" pitchFamily="18" charset="-127"/>
              <a:ea typeface="HY강M" pitchFamily="18" charset="-127"/>
            </a:endParaRPr>
          </a:p>
          <a:p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실제적인 발전 테스트 부재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Storage</a:t>
            </a: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의 부재로 </a:t>
            </a:r>
            <a:r>
              <a:rPr lang="ko-KR" altLang="en-US" b="1" dirty="0" err="1" smtClean="0">
                <a:latin typeface="HY강M" pitchFamily="18" charset="-127"/>
                <a:ea typeface="HY강M" pitchFamily="18" charset="-127"/>
              </a:rPr>
              <a:t>누적발전량</a:t>
            </a: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 확인불가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74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2A5">
                <a:tint val="66000"/>
                <a:satMod val="160000"/>
              </a:srgbClr>
            </a:gs>
            <a:gs pos="50000">
              <a:srgbClr val="DFD2A5">
                <a:tint val="44500"/>
                <a:satMod val="160000"/>
              </a:srgbClr>
            </a:gs>
            <a:gs pos="100000">
              <a:srgbClr val="DFD2A5">
                <a:tint val="23500"/>
                <a:satMod val="16000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547" y="2183617"/>
            <a:ext cx="7506078" cy="3192087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467178" y="2876985"/>
            <a:ext cx="8458200" cy="1104029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b="1" dirty="0" err="1" smtClean="0">
                <a:latin typeface="HY강M" pitchFamily="18" charset="-127"/>
                <a:ea typeface="HY강M" pitchFamily="18" charset="-127"/>
              </a:rPr>
              <a:t>QnA</a:t>
            </a:r>
            <a:endParaRPr lang="en-US" b="1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6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2A5">
                <a:tint val="66000"/>
                <a:satMod val="160000"/>
              </a:srgbClr>
            </a:gs>
            <a:gs pos="50000">
              <a:srgbClr val="DFD2A5">
                <a:tint val="44500"/>
                <a:satMod val="160000"/>
              </a:srgbClr>
            </a:gs>
            <a:gs pos="100000">
              <a:srgbClr val="DFD2A5">
                <a:tint val="23500"/>
                <a:satMod val="16000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547" y="2183617"/>
            <a:ext cx="7506078" cy="3192087"/>
          </a:xfrm>
          <a:prstGeom prst="rect">
            <a:avLst/>
          </a:prstGeom>
        </p:spPr>
      </p:pic>
      <p:sp>
        <p:nvSpPr>
          <p:cNvPr id="3" name="제목 12"/>
          <p:cNvSpPr txBox="1">
            <a:spLocks/>
          </p:cNvSpPr>
          <p:nvPr/>
        </p:nvSpPr>
        <p:spPr>
          <a:xfrm>
            <a:off x="1293813" y="401214"/>
            <a:ext cx="9601200" cy="7495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 smtClean="0">
                <a:latin typeface="HY강M" pitchFamily="18" charset="-127"/>
                <a:ea typeface="HY강M" pitchFamily="18" charset="-127"/>
              </a:rPr>
              <a:t>●목차</a:t>
            </a:r>
            <a:endParaRPr lang="en-US" sz="40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5" name="내용 개체 틀 13"/>
          <p:cNvSpPr txBox="1">
            <a:spLocks/>
          </p:cNvSpPr>
          <p:nvPr/>
        </p:nvSpPr>
        <p:spPr>
          <a:xfrm>
            <a:off x="1293813" y="1785435"/>
            <a:ext cx="96012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arenR"/>
            </a:pPr>
            <a:r>
              <a:rPr lang="ko-KR" altLang="en-US" b="1" dirty="0" err="1" smtClean="0">
                <a:latin typeface="HY강M" pitchFamily="18" charset="-127"/>
                <a:ea typeface="HY강M" pitchFamily="18" charset="-127"/>
              </a:rPr>
              <a:t>개발배경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457200" indent="-457200" algn="l">
              <a:buFont typeface="+mj-lt"/>
              <a:buAutoNum type="arabicParenR"/>
            </a:pPr>
            <a:endParaRPr lang="en-US" altLang="ko-KR" b="1" dirty="0">
              <a:latin typeface="HY강M" pitchFamily="18" charset="-127"/>
              <a:ea typeface="HY강M" pitchFamily="18" charset="-127"/>
            </a:endParaRPr>
          </a:p>
          <a:p>
            <a:pPr marL="457200" indent="-457200" algn="l">
              <a:buFont typeface="+mj-lt"/>
              <a:buAutoNum type="arabicParenR"/>
            </a:pP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흐름도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457200" indent="-457200" algn="l">
              <a:buFont typeface="+mj-lt"/>
              <a:buAutoNum type="arabicParenR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457200" indent="-457200" algn="l">
              <a:buFont typeface="+mj-lt"/>
              <a:buAutoNum type="arabicParenR"/>
            </a:pP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하드웨어 구성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457200" indent="-457200" algn="l">
              <a:buFont typeface="+mj-lt"/>
              <a:buAutoNum type="arabicParenR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457200" indent="-457200" algn="l">
              <a:buFont typeface="+mj-lt"/>
              <a:buAutoNum type="arabicParenR"/>
            </a:pPr>
            <a:r>
              <a:rPr lang="ko-KR" altLang="en-US" b="1" dirty="0" err="1" smtClean="0">
                <a:latin typeface="HY강M" pitchFamily="18" charset="-127"/>
                <a:ea typeface="HY강M" pitchFamily="18" charset="-127"/>
              </a:rPr>
              <a:t>시연영상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457200" indent="-457200" algn="l">
              <a:buFont typeface="+mj-lt"/>
              <a:buAutoNum type="arabicParenR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457200" indent="-457200" algn="l">
              <a:buFont typeface="+mj-lt"/>
              <a:buAutoNum type="arabicParenR"/>
            </a:pP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데이터 베이스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457200" indent="-457200" algn="l">
              <a:buFont typeface="+mj-lt"/>
              <a:buAutoNum type="arabicParenR"/>
            </a:pPr>
            <a:endParaRPr lang="en-US" b="1" dirty="0" smtClean="0">
              <a:latin typeface="HY강M" pitchFamily="18" charset="-127"/>
              <a:ea typeface="HY강M" pitchFamily="18" charset="-127"/>
            </a:endParaRPr>
          </a:p>
          <a:p>
            <a:pPr marL="457200" indent="-457200" algn="l">
              <a:buFont typeface="+mj-lt"/>
              <a:buAutoNum type="arabicParenR"/>
            </a:pP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개선점</a:t>
            </a:r>
            <a:endParaRPr lang="en-US" b="1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0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2A5">
                <a:tint val="66000"/>
                <a:satMod val="160000"/>
              </a:srgbClr>
            </a:gs>
            <a:gs pos="50000">
              <a:srgbClr val="DFD2A5">
                <a:tint val="44500"/>
                <a:satMod val="160000"/>
              </a:srgbClr>
            </a:gs>
            <a:gs pos="100000">
              <a:srgbClr val="DFD2A5">
                <a:tint val="23500"/>
                <a:satMod val="16000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849" y="200837"/>
            <a:ext cx="419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latin typeface="HY강M" pitchFamily="18" charset="-127"/>
                <a:ea typeface="HY강M" pitchFamily="18" charset="-127"/>
              </a:rPr>
              <a:t>개발배경</a:t>
            </a: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83849" y="578482"/>
            <a:ext cx="2643447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547" y="2183617"/>
            <a:ext cx="7506078" cy="31920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021" y="2455850"/>
            <a:ext cx="907587" cy="850864"/>
          </a:xfrm>
          <a:prstGeom prst="ellipse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21" y="3977725"/>
            <a:ext cx="907587" cy="822797"/>
          </a:xfrm>
          <a:prstGeom prst="ellipse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021" y="991374"/>
            <a:ext cx="907587" cy="804950"/>
          </a:xfrm>
          <a:prstGeom prst="ellipse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021" y="5464512"/>
            <a:ext cx="907587" cy="815410"/>
          </a:xfrm>
          <a:prstGeom prst="ellipse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523" y="2490194"/>
            <a:ext cx="938004" cy="139040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917" y="4030473"/>
            <a:ext cx="1183217" cy="111788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9338" y="2490194"/>
            <a:ext cx="2855197" cy="2339745"/>
          </a:xfrm>
          <a:prstGeom prst="ellipse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2356700" y="3360214"/>
            <a:ext cx="2639249" cy="599703"/>
          </a:xfrm>
          <a:prstGeom prst="rightArrow">
            <a:avLst>
              <a:gd name="adj1" fmla="val 31330"/>
              <a:gd name="adj2" fmla="val 50000"/>
            </a:avLst>
          </a:prstGeom>
          <a:solidFill>
            <a:schemeClr val="accent2">
              <a:lumMod val="40000"/>
              <a:lumOff val="60000"/>
              <a:alpha val="95000"/>
            </a:schemeClr>
          </a:solidFill>
          <a:ln w="31750">
            <a:noFill/>
          </a:ln>
          <a:effectLst>
            <a:reflection endPos="0" dist="50800" dir="5400000" sy="-100000" algn="bl" rotWithShape="0"/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83849" y="720043"/>
            <a:ext cx="4194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HY강M" pitchFamily="18" charset="-127"/>
                <a:ea typeface="HY강M" pitchFamily="18" charset="-127"/>
              </a:rPr>
              <a:t>온실가스로 인한 환경문제 인식</a:t>
            </a:r>
            <a:endParaRPr lang="ko-KR" altLang="en-US" sz="16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6520089" y="3378022"/>
            <a:ext cx="2639249" cy="599703"/>
          </a:xfrm>
          <a:prstGeom prst="rightArrow">
            <a:avLst>
              <a:gd name="adj1" fmla="val 31330"/>
              <a:gd name="adj2" fmla="val 50000"/>
            </a:avLst>
          </a:prstGeom>
          <a:solidFill>
            <a:schemeClr val="accent1">
              <a:lumMod val="60000"/>
              <a:lumOff val="40000"/>
              <a:alpha val="95000"/>
            </a:schemeClr>
          </a:solidFill>
          <a:ln w="31750">
            <a:noFill/>
          </a:ln>
          <a:effectLst>
            <a:reflection endPos="0" dist="50800" dir="5400000" sy="-100000" algn="bl" rotWithShape="0"/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6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2A5">
                <a:tint val="66000"/>
                <a:satMod val="160000"/>
              </a:srgbClr>
            </a:gs>
            <a:gs pos="50000">
              <a:srgbClr val="DFD2A5">
                <a:tint val="44500"/>
                <a:satMod val="160000"/>
              </a:srgbClr>
            </a:gs>
            <a:gs pos="100000">
              <a:srgbClr val="DFD2A5">
                <a:tint val="23500"/>
                <a:satMod val="16000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849" y="200837"/>
            <a:ext cx="419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latin typeface="HY강M" pitchFamily="18" charset="-127"/>
                <a:ea typeface="HY강M" pitchFamily="18" charset="-127"/>
              </a:rPr>
              <a:t>개발배경</a:t>
            </a: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83849" y="578482"/>
            <a:ext cx="2643447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53" y="1292242"/>
            <a:ext cx="3356631" cy="2515338"/>
          </a:xfrm>
          <a:prstGeom prst="ellipse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3849" y="720419"/>
            <a:ext cx="4194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HY강M" pitchFamily="18" charset="-127"/>
                <a:ea typeface="HY강M" pitchFamily="18" charset="-127"/>
              </a:rPr>
              <a:t>기존 태양광 발전의 한계와 개발목표</a:t>
            </a:r>
            <a:endParaRPr lang="ko-KR" altLang="en-US" sz="16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9045" y="2123519"/>
            <a:ext cx="5029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기존의 태양광 패널은 </a:t>
            </a:r>
            <a:r>
              <a:rPr lang="ko-KR" altLang="en-US" b="1" dirty="0" err="1" smtClean="0">
                <a:latin typeface="HY강M" pitchFamily="18" charset="-127"/>
                <a:ea typeface="HY강M" pitchFamily="18" charset="-127"/>
              </a:rPr>
              <a:t>고정형태</a:t>
            </a: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 이거나 황도에 따라 움직이도록 만들어진 것이 많음</a:t>
            </a: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.</a:t>
            </a:r>
          </a:p>
          <a:p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HY강M" pitchFamily="18" charset="-127"/>
                <a:ea typeface="HY강M" pitchFamily="18" charset="-127"/>
              </a:rPr>
              <a:t>드론</a:t>
            </a: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, </a:t>
            </a: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자동차 등 이동형 </a:t>
            </a:r>
            <a:r>
              <a:rPr lang="ko-KR" altLang="en-US" b="1" dirty="0" err="1" smtClean="0">
                <a:latin typeface="HY강M" pitchFamily="18" charset="-127"/>
                <a:ea typeface="HY강M" pitchFamily="18" charset="-127"/>
              </a:rPr>
              <a:t>모빌리티가</a:t>
            </a: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 타겟</a:t>
            </a: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.</a:t>
            </a: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 사물이 움직여도 태양광패널이 태양광이 밝은 쪽을 추적하여 발전효율을 높이고자 함</a:t>
            </a: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.</a:t>
            </a:r>
            <a:endParaRPr lang="ko-KR" altLang="en-US" b="1" dirty="0" smtClean="0">
              <a:latin typeface="HY강M" pitchFamily="18" charset="-127"/>
              <a:ea typeface="HY강M" pitchFamily="18" charset="-127"/>
            </a:endParaRPr>
          </a:p>
          <a:p>
            <a:endParaRPr lang="ko-KR" altLang="en-US" b="1" dirty="0" smtClean="0">
              <a:latin typeface="HY강M" pitchFamily="18" charset="-127"/>
              <a:ea typeface="HY강M" pitchFamily="18" charset="-127"/>
            </a:endParaRPr>
          </a:p>
          <a:p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18" y="3998776"/>
            <a:ext cx="4078100" cy="246686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1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2A5">
                <a:tint val="66000"/>
                <a:satMod val="160000"/>
              </a:srgbClr>
            </a:gs>
            <a:gs pos="50000">
              <a:srgbClr val="DFD2A5">
                <a:tint val="44500"/>
                <a:satMod val="160000"/>
              </a:srgbClr>
            </a:gs>
            <a:gs pos="100000">
              <a:srgbClr val="DFD2A5">
                <a:tint val="23500"/>
                <a:satMod val="16000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849" y="200837"/>
            <a:ext cx="419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흐름도</a:t>
            </a: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45590" y="578482"/>
            <a:ext cx="2643447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40" y="2183617"/>
            <a:ext cx="7506078" cy="31920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28768" y="4064485"/>
            <a:ext cx="132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65" name="그룹 64"/>
          <p:cNvGrpSpPr/>
          <p:nvPr/>
        </p:nvGrpSpPr>
        <p:grpSpPr>
          <a:xfrm>
            <a:off x="829090" y="1042838"/>
            <a:ext cx="1675794" cy="1443992"/>
            <a:chOff x="3572889" y="3025199"/>
            <a:chExt cx="1675794" cy="1443992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2889" y="3025199"/>
              <a:ext cx="1675794" cy="1257813"/>
            </a:xfrm>
            <a:prstGeom prst="ellipse">
              <a:avLst/>
            </a:prstGeom>
          </p:spPr>
        </p:pic>
        <p:sp>
          <p:nvSpPr>
            <p:cNvPr id="53" name="모서리가 둥근 직사각형 52"/>
            <p:cNvSpPr/>
            <p:nvPr/>
          </p:nvSpPr>
          <p:spPr>
            <a:xfrm>
              <a:off x="3840480" y="4179840"/>
              <a:ext cx="1172095" cy="2893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S</a:t>
              </a:r>
              <a:r>
                <a:rPr lang="en-US" altLang="ko-KR" sz="1400" b="1" dirty="0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erver</a:t>
              </a:r>
              <a:endParaRPr lang="ko-KR" altLang="en-US" sz="1400" b="1" dirty="0">
                <a:solidFill>
                  <a:schemeClr val="tx1"/>
                </a:solidFill>
                <a:ea typeface="티머니 둥근바람 ExtraBold" panose="02050903000000000000" pitchFamily="18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398375" y="4323799"/>
            <a:ext cx="2052032" cy="1368785"/>
            <a:chOff x="876009" y="3035658"/>
            <a:chExt cx="2052032" cy="1368785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009" y="3035658"/>
              <a:ext cx="2052032" cy="1078866"/>
            </a:xfrm>
            <a:prstGeom prst="ellipse">
              <a:avLst/>
            </a:prstGeom>
          </p:spPr>
        </p:pic>
        <p:sp>
          <p:nvSpPr>
            <p:cNvPr id="54" name="모서리가 둥근 직사각형 53"/>
            <p:cNvSpPr/>
            <p:nvPr/>
          </p:nvSpPr>
          <p:spPr>
            <a:xfrm>
              <a:off x="1147195" y="4050377"/>
              <a:ext cx="1316753" cy="35406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Database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4097645" y="1085588"/>
            <a:ext cx="1198225" cy="1078960"/>
            <a:chOff x="5781832" y="2183616"/>
            <a:chExt cx="1198225" cy="107896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4886" y="2183616"/>
              <a:ext cx="1195171" cy="855877"/>
            </a:xfrm>
            <a:prstGeom prst="ellipse">
              <a:avLst/>
            </a:prstGeom>
          </p:spPr>
        </p:pic>
        <p:sp>
          <p:nvSpPr>
            <p:cNvPr id="55" name="모서리가 둥근 직사각형 54"/>
            <p:cNvSpPr/>
            <p:nvPr/>
          </p:nvSpPr>
          <p:spPr>
            <a:xfrm>
              <a:off x="5781832" y="2964765"/>
              <a:ext cx="1172095" cy="29781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WiFi</a:t>
              </a:r>
              <a:r>
                <a:rPr lang="en-US" altLang="ko-KR" sz="1400" b="1" dirty="0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 client</a:t>
              </a:r>
              <a:endParaRPr lang="ko-KR" altLang="en-US" sz="1400" b="1" dirty="0">
                <a:solidFill>
                  <a:schemeClr val="tx1"/>
                </a:solidFill>
                <a:ea typeface="티머니 둥근바람 ExtraBold" panose="02050903000000000000" pitchFamily="18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4097645" y="3108058"/>
            <a:ext cx="1194494" cy="1247282"/>
            <a:chOff x="5784887" y="4297307"/>
            <a:chExt cx="1194494" cy="1247282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4887" y="4297307"/>
              <a:ext cx="1194494" cy="855392"/>
            </a:xfrm>
            <a:prstGeom prst="ellipse">
              <a:avLst/>
            </a:prstGeom>
          </p:spPr>
        </p:pic>
        <p:sp>
          <p:nvSpPr>
            <p:cNvPr id="56" name="모서리가 둥근 직사각형 55"/>
            <p:cNvSpPr/>
            <p:nvPr/>
          </p:nvSpPr>
          <p:spPr>
            <a:xfrm>
              <a:off x="5796086" y="5082517"/>
              <a:ext cx="1172095" cy="462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Bluetooth client</a:t>
              </a:r>
              <a:endParaRPr lang="ko-KR" altLang="en-US" sz="1400" b="1" dirty="0">
                <a:solidFill>
                  <a:schemeClr val="tx1"/>
                </a:solidFill>
                <a:ea typeface="티머니 둥근바람 ExtraBold" panose="02050903000000000000" pitchFamily="18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764719" y="475103"/>
            <a:ext cx="1322425" cy="1391634"/>
            <a:chOff x="7741617" y="1002428"/>
            <a:chExt cx="1322425" cy="1391634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1617" y="1002428"/>
              <a:ext cx="1322425" cy="1000043"/>
            </a:xfrm>
            <a:prstGeom prst="ellipse">
              <a:avLst/>
            </a:prstGeom>
          </p:spPr>
        </p:pic>
        <p:sp>
          <p:nvSpPr>
            <p:cNvPr id="57" name="모서리가 둥근 직사각형 56"/>
            <p:cNvSpPr/>
            <p:nvPr/>
          </p:nvSpPr>
          <p:spPr>
            <a:xfrm>
              <a:off x="7809348" y="1926914"/>
              <a:ext cx="1172095" cy="4671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Servo motor</a:t>
              </a:r>
              <a:endParaRPr lang="ko-KR" altLang="en-US" sz="1400" b="1" dirty="0">
                <a:solidFill>
                  <a:schemeClr val="tx1"/>
                </a:solidFill>
                <a:ea typeface="티머니 둥근바람 ExtraBold" panose="02050903000000000000" pitchFamily="18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9150463" y="536237"/>
            <a:ext cx="1172095" cy="1320377"/>
            <a:chOff x="9127361" y="1063562"/>
            <a:chExt cx="1172095" cy="1320377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40679" y="1063562"/>
              <a:ext cx="988810" cy="884558"/>
            </a:xfrm>
            <a:prstGeom prst="ellipse">
              <a:avLst/>
            </a:prstGeom>
          </p:spPr>
        </p:pic>
        <p:sp>
          <p:nvSpPr>
            <p:cNvPr id="58" name="모서리가 둥근 직사각형 57"/>
            <p:cNvSpPr/>
            <p:nvPr/>
          </p:nvSpPr>
          <p:spPr>
            <a:xfrm>
              <a:off x="9127361" y="1916791"/>
              <a:ext cx="1172095" cy="4671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CDS sensor</a:t>
              </a:r>
              <a:endParaRPr lang="ko-KR" altLang="en-US" sz="1400" b="1" dirty="0">
                <a:solidFill>
                  <a:schemeClr val="tx1"/>
                </a:solidFill>
                <a:ea typeface="티머니 둥근바람 ExtraBold" panose="02050903000000000000" pitchFamily="18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10468477" y="414298"/>
            <a:ext cx="1242062" cy="1441289"/>
            <a:chOff x="10445375" y="941623"/>
            <a:chExt cx="1242062" cy="144128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45375" y="941623"/>
              <a:ext cx="1206109" cy="1015466"/>
            </a:xfrm>
            <a:prstGeom prst="ellipse">
              <a:avLst/>
            </a:prstGeom>
          </p:spPr>
        </p:pic>
        <p:sp>
          <p:nvSpPr>
            <p:cNvPr id="59" name="모서리가 둥근 직사각형 58"/>
            <p:cNvSpPr/>
            <p:nvPr/>
          </p:nvSpPr>
          <p:spPr>
            <a:xfrm>
              <a:off x="10515342" y="1915764"/>
              <a:ext cx="1172095" cy="4671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PIR</a:t>
              </a:r>
            </a:p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sensor</a:t>
              </a:r>
              <a:endParaRPr lang="ko-KR" altLang="en-US" sz="1400" b="1" dirty="0">
                <a:solidFill>
                  <a:schemeClr val="tx1"/>
                </a:solidFill>
                <a:ea typeface="티머니 둥근바람 ExtraBold" panose="02050903000000000000" pitchFamily="18" charset="-127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8609526" y="1929417"/>
            <a:ext cx="1172095" cy="1492506"/>
            <a:chOff x="8586424" y="2456742"/>
            <a:chExt cx="1172095" cy="1492506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09861" y="2456742"/>
              <a:ext cx="1125223" cy="1042123"/>
            </a:xfrm>
            <a:prstGeom prst="ellipse">
              <a:avLst/>
            </a:prstGeom>
          </p:spPr>
        </p:pic>
        <p:sp>
          <p:nvSpPr>
            <p:cNvPr id="60" name="모서리가 둥근 직사각형 59"/>
            <p:cNvSpPr/>
            <p:nvPr/>
          </p:nvSpPr>
          <p:spPr>
            <a:xfrm>
              <a:off x="8586424" y="3482100"/>
              <a:ext cx="1172095" cy="4671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Solar panel</a:t>
              </a:r>
              <a:endParaRPr lang="ko-KR" altLang="en-US" sz="1400" b="1" dirty="0">
                <a:solidFill>
                  <a:schemeClr val="tx1"/>
                </a:solidFill>
                <a:ea typeface="티머니 둥근바람 ExtraBold" panose="02050903000000000000" pitchFamily="18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9920247" y="1903340"/>
            <a:ext cx="1172095" cy="1509176"/>
            <a:chOff x="9897145" y="2430665"/>
            <a:chExt cx="1172095" cy="1509176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94320" y="2430665"/>
              <a:ext cx="977747" cy="1068200"/>
            </a:xfrm>
            <a:prstGeom prst="ellipse">
              <a:avLst/>
            </a:prstGeom>
          </p:spPr>
        </p:pic>
        <p:sp>
          <p:nvSpPr>
            <p:cNvPr id="61" name="모서리가 둥근 직사각형 60"/>
            <p:cNvSpPr/>
            <p:nvPr/>
          </p:nvSpPr>
          <p:spPr>
            <a:xfrm>
              <a:off x="9897145" y="3472693"/>
              <a:ext cx="1172095" cy="4671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Buzzer</a:t>
              </a:r>
              <a:endParaRPr lang="ko-KR" altLang="en-US" sz="1400" b="1" dirty="0">
                <a:solidFill>
                  <a:schemeClr val="tx1"/>
                </a:solidFill>
                <a:ea typeface="티머니 둥근바람 ExtraBold" panose="02050903000000000000" pitchFamily="18" charset="-127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8693077" y="4198417"/>
            <a:ext cx="1475529" cy="1405079"/>
            <a:chOff x="9172472" y="4762965"/>
            <a:chExt cx="1475529" cy="140507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72472" y="4762965"/>
              <a:ext cx="1475529" cy="1146279"/>
            </a:xfrm>
            <a:prstGeom prst="ellipse">
              <a:avLst/>
            </a:prstGeom>
          </p:spPr>
        </p:pic>
        <p:sp>
          <p:nvSpPr>
            <p:cNvPr id="62" name="모서리가 둥근 직사각형 61"/>
            <p:cNvSpPr/>
            <p:nvPr/>
          </p:nvSpPr>
          <p:spPr>
            <a:xfrm>
              <a:off x="9343247" y="5861980"/>
              <a:ext cx="1172095" cy="30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ea typeface="티머니 둥근바람 ExtraBold" panose="02050903000000000000" pitchFamily="18" charset="-127"/>
                </a:rPr>
                <a:t>LCD panel</a:t>
              </a:r>
              <a:endParaRPr lang="ko-KR" altLang="en-US" sz="1400" b="1" dirty="0">
                <a:solidFill>
                  <a:schemeClr val="tx1"/>
                </a:solidFill>
                <a:ea typeface="티머니 둥근바람 ExtraBold" panose="02050903000000000000" pitchFamily="18" charset="-127"/>
              </a:endParaRPr>
            </a:p>
          </p:txBody>
        </p:sp>
      </p:grpSp>
      <p:sp>
        <p:nvSpPr>
          <p:cNvPr id="39" name="모서리가 둥근 직사각형 38"/>
          <p:cNvSpPr/>
          <p:nvPr/>
        </p:nvSpPr>
        <p:spPr>
          <a:xfrm>
            <a:off x="1530049" y="3283566"/>
            <a:ext cx="1381822" cy="3666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Client</a:t>
            </a:r>
            <a:endParaRPr lang="en-US" altLang="ko-KR" sz="1400" dirty="0">
              <a:solidFill>
                <a:schemeClr val="tx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3" name="위쪽/아래쪽 화살표 2"/>
          <p:cNvSpPr/>
          <p:nvPr/>
        </p:nvSpPr>
        <p:spPr>
          <a:xfrm rot="5400000">
            <a:off x="3208712" y="893684"/>
            <a:ext cx="373224" cy="1404642"/>
          </a:xfrm>
          <a:prstGeom prst="upDownArrow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위쪽/아래쪽 화살표 41"/>
          <p:cNvSpPr/>
          <p:nvPr/>
        </p:nvSpPr>
        <p:spPr>
          <a:xfrm rot="8100000">
            <a:off x="2962280" y="2039550"/>
            <a:ext cx="373224" cy="1754578"/>
          </a:xfrm>
          <a:prstGeom prst="upDownArrow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위쪽/아래쪽 화살표 44"/>
          <p:cNvSpPr/>
          <p:nvPr/>
        </p:nvSpPr>
        <p:spPr>
          <a:xfrm rot="10800000">
            <a:off x="2005765" y="2482876"/>
            <a:ext cx="361642" cy="800689"/>
          </a:xfrm>
          <a:prstGeom prst="upDownArrow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위쪽/아래쪽 화살표 45"/>
          <p:cNvSpPr/>
          <p:nvPr/>
        </p:nvSpPr>
        <p:spPr>
          <a:xfrm rot="10800000">
            <a:off x="4502871" y="2146749"/>
            <a:ext cx="361642" cy="860273"/>
          </a:xfrm>
          <a:prstGeom prst="upDownArrow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위쪽/아래쪽 화살표 46"/>
          <p:cNvSpPr/>
          <p:nvPr/>
        </p:nvSpPr>
        <p:spPr>
          <a:xfrm rot="10800000">
            <a:off x="1132831" y="2482876"/>
            <a:ext cx="361642" cy="1766274"/>
          </a:xfrm>
          <a:prstGeom prst="upDownArrow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위쪽/아래쪽 화살표 62"/>
          <p:cNvSpPr/>
          <p:nvPr/>
        </p:nvSpPr>
        <p:spPr>
          <a:xfrm rot="5400000">
            <a:off x="6315693" y="430610"/>
            <a:ext cx="373224" cy="2353593"/>
          </a:xfrm>
          <a:prstGeom prst="upDownArrow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2831167" y="1126810"/>
            <a:ext cx="1199565" cy="25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Data</a:t>
            </a:r>
            <a:endParaRPr lang="ko-KR" altLang="en-US" sz="1400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5874487" y="1145637"/>
            <a:ext cx="1199565" cy="25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Control</a:t>
            </a:r>
            <a:endParaRPr lang="ko-KR" altLang="en-US" sz="1400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5874487" y="1800789"/>
            <a:ext cx="1199565" cy="25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Data</a:t>
            </a:r>
            <a:endParaRPr lang="ko-KR" altLang="en-US" sz="1400" dirty="0"/>
          </a:p>
        </p:txBody>
      </p:sp>
      <p:sp>
        <p:nvSpPr>
          <p:cNvPr id="84" name="모서리가 둥근 직사각형 83"/>
          <p:cNvSpPr/>
          <p:nvPr/>
        </p:nvSpPr>
        <p:spPr>
          <a:xfrm rot="2700000">
            <a:off x="2862842" y="2394250"/>
            <a:ext cx="1199565" cy="4553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Bluetooth</a:t>
            </a:r>
          </a:p>
          <a:p>
            <a:pPr algn="ctr"/>
            <a:r>
              <a:rPr lang="en-US" altLang="ko-KR" sz="1400" dirty="0" smtClean="0"/>
              <a:t>bridge</a:t>
            </a:r>
            <a:endParaRPr lang="ko-KR" altLang="en-US" sz="1400" dirty="0"/>
          </a:p>
        </p:txBody>
      </p:sp>
      <p:sp>
        <p:nvSpPr>
          <p:cNvPr id="85" name="모서리가 둥근 직사각형 84"/>
          <p:cNvSpPr/>
          <p:nvPr/>
        </p:nvSpPr>
        <p:spPr>
          <a:xfrm rot="900000">
            <a:off x="6537447" y="3915559"/>
            <a:ext cx="1199565" cy="25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Status</a:t>
            </a:r>
            <a:endParaRPr lang="ko-KR" altLang="en-US" sz="1400" dirty="0"/>
          </a:p>
        </p:txBody>
      </p:sp>
      <p:sp>
        <p:nvSpPr>
          <p:cNvPr id="86" name="오른쪽 화살표 85"/>
          <p:cNvSpPr/>
          <p:nvPr/>
        </p:nvSpPr>
        <p:spPr>
          <a:xfrm rot="900000">
            <a:off x="5378082" y="4034584"/>
            <a:ext cx="3321191" cy="599703"/>
          </a:xfrm>
          <a:prstGeom prst="rightArrow">
            <a:avLst>
              <a:gd name="adj1" fmla="val 31330"/>
              <a:gd name="adj2" fmla="val 50000"/>
            </a:avLst>
          </a:prstGeom>
          <a:solidFill>
            <a:schemeClr val="accent1">
              <a:lumMod val="60000"/>
              <a:lumOff val="40000"/>
              <a:alpha val="95000"/>
            </a:schemeClr>
          </a:solidFill>
          <a:ln w="31750">
            <a:noFill/>
          </a:ln>
          <a:effectLst>
            <a:reflection endPos="0" dist="508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229843" y="3169226"/>
            <a:ext cx="969722" cy="25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Data</a:t>
            </a:r>
            <a:endParaRPr lang="ko-KR" altLang="en-US" sz="1400" dirty="0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1772075" y="2744896"/>
            <a:ext cx="877883" cy="25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Data</a:t>
            </a:r>
            <a:endParaRPr lang="ko-KR" altLang="en-US" sz="1400" dirty="0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1604707" y="3358215"/>
            <a:ext cx="1381822" cy="3666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Client</a:t>
            </a:r>
            <a:endParaRPr lang="en-US" altLang="ko-KR" sz="1400" dirty="0">
              <a:solidFill>
                <a:schemeClr val="tx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1694328" y="3432045"/>
            <a:ext cx="1381822" cy="36660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ea typeface="티머니 둥근바람 ExtraBold" panose="02050903000000000000" pitchFamily="18" charset="-127"/>
              </a:rPr>
              <a:t>Client</a:t>
            </a:r>
            <a:endParaRPr lang="en-US" altLang="ko-KR" sz="1400" b="1" dirty="0">
              <a:solidFill>
                <a:schemeClr val="tx1"/>
              </a:solidFill>
              <a:ea typeface="티머니 둥근바람 ExtraBold" panose="0205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90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2A5">
                <a:tint val="66000"/>
                <a:satMod val="160000"/>
              </a:srgbClr>
            </a:gs>
            <a:gs pos="50000">
              <a:srgbClr val="DFD2A5">
                <a:tint val="44500"/>
                <a:satMod val="160000"/>
              </a:srgbClr>
            </a:gs>
            <a:gs pos="100000">
              <a:srgbClr val="DFD2A5">
                <a:tint val="23500"/>
                <a:satMod val="16000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849" y="200837"/>
            <a:ext cx="419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하드웨어 구성</a:t>
            </a: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83849" y="578482"/>
            <a:ext cx="2643447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9" y="1341692"/>
            <a:ext cx="5633029" cy="42286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6614" y="1341692"/>
            <a:ext cx="47679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태양광 추적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PIR &amp; Buzzer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Manual mode(buzzer, pan, tilt)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Emergency </a:t>
            </a:r>
            <a:r>
              <a:rPr lang="en-US" altLang="ko-KR" b="1" dirty="0" err="1" smtClean="0">
                <a:latin typeface="HY강M" pitchFamily="18" charset="-127"/>
                <a:ea typeface="HY강M" pitchFamily="18" charset="-127"/>
              </a:rPr>
              <a:t>stip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LCD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DB </a:t>
            </a:r>
            <a:r>
              <a:rPr lang="en-US" altLang="ko-KR" b="1" dirty="0" err="1" smtClean="0">
                <a:latin typeface="HY강M" pitchFamily="18" charset="-127"/>
                <a:ea typeface="HY강M" pitchFamily="18" charset="-127"/>
              </a:rPr>
              <a:t>sysyem</a:t>
            </a:r>
            <a:endParaRPr lang="en-US" altLang="ko-KR" b="1" dirty="0" smtClean="0">
              <a:latin typeface="HY강M" pitchFamily="18" charset="-127"/>
              <a:ea typeface="HY강M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849" y="638679"/>
            <a:ext cx="4194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latin typeface="HY강M" pitchFamily="18" charset="-127"/>
                <a:ea typeface="HY강M" pitchFamily="18" charset="-127"/>
              </a:rPr>
              <a:t>구현기능</a:t>
            </a:r>
            <a:endParaRPr lang="ko-KR" altLang="en-US" sz="1600" b="1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14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2A5">
                <a:tint val="66000"/>
                <a:satMod val="160000"/>
              </a:srgbClr>
            </a:gs>
            <a:gs pos="50000">
              <a:srgbClr val="DFD2A5">
                <a:tint val="44500"/>
                <a:satMod val="160000"/>
              </a:srgbClr>
            </a:gs>
            <a:gs pos="100000">
              <a:srgbClr val="DFD2A5">
                <a:tint val="23500"/>
                <a:satMod val="16000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849" y="200837"/>
            <a:ext cx="419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하드웨어 구성</a:t>
            </a: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83849" y="578482"/>
            <a:ext cx="2643447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83849" y="638679"/>
            <a:ext cx="4194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HY강M" pitchFamily="18" charset="-127"/>
                <a:ea typeface="HY강M" pitchFamily="18" charset="-127"/>
              </a:rPr>
              <a:t>Pin assignment</a:t>
            </a:r>
            <a:endParaRPr lang="ko-KR" altLang="en-US" sz="1600" b="1" dirty="0"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902" y="1717138"/>
            <a:ext cx="6539384" cy="3732552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34" y="1717138"/>
            <a:ext cx="6211077" cy="3491942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875453" y="5449690"/>
            <a:ext cx="262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ARDUINO#1 </a:t>
            </a:r>
          </a:p>
          <a:p>
            <a:pPr algn="ctr"/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(</a:t>
            </a:r>
            <a:r>
              <a:rPr lang="en-US" altLang="ko-KR" b="1" dirty="0" err="1" smtClean="0">
                <a:latin typeface="HY강M" pitchFamily="18" charset="-127"/>
                <a:ea typeface="HY강M" pitchFamily="18" charset="-127"/>
              </a:rPr>
              <a:t>WiFi</a:t>
            </a:r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)</a:t>
            </a: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164285" y="5449690"/>
            <a:ext cx="259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ARDUINO#2 (Bluetooth)</a:t>
            </a: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40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2A5">
                <a:tint val="66000"/>
                <a:satMod val="160000"/>
              </a:srgbClr>
            </a:gs>
            <a:gs pos="50000">
              <a:srgbClr val="DFD2A5">
                <a:tint val="44500"/>
                <a:satMod val="160000"/>
              </a:srgbClr>
            </a:gs>
            <a:gs pos="100000">
              <a:srgbClr val="DFD2A5">
                <a:tint val="23500"/>
                <a:satMod val="16000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849" y="200837"/>
            <a:ext cx="419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시연 영상</a:t>
            </a: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83849" y="578482"/>
            <a:ext cx="2643447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83527" y="4064485"/>
            <a:ext cx="132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1471464" y="806174"/>
            <a:ext cx="8771574" cy="54363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HY강M" pitchFamily="18" charset="-127"/>
                <a:ea typeface="HY강M" pitchFamily="18" charset="-127"/>
              </a:rPr>
              <a:t>용량문제로 </a:t>
            </a:r>
            <a:r>
              <a:rPr lang="en-US" altLang="ko-KR" sz="2000" b="1" dirty="0" err="1">
                <a:latin typeface="HY강M" pitchFamily="18" charset="-127"/>
                <a:ea typeface="HY강M" pitchFamily="18" charset="-127"/>
              </a:rPr>
              <a:t>G</a:t>
            </a:r>
            <a:r>
              <a:rPr lang="en-US" altLang="ko-KR" sz="2000" b="1" dirty="0" err="1" smtClean="0">
                <a:latin typeface="HY강M" pitchFamily="18" charset="-127"/>
                <a:ea typeface="HY강M" pitchFamily="18" charset="-127"/>
              </a:rPr>
              <a:t>ithub</a:t>
            </a:r>
            <a:r>
              <a:rPr lang="ko-KR" altLang="en-US" sz="2000" b="1" dirty="0" smtClean="0">
                <a:latin typeface="HY강M" pitchFamily="18" charset="-127"/>
                <a:ea typeface="HY강M" pitchFamily="18" charset="-127"/>
              </a:rPr>
              <a:t>에 업데이트 되지 않아 </a:t>
            </a:r>
            <a:r>
              <a:rPr lang="en-US" altLang="ko-KR" sz="2000" b="1" dirty="0" smtClean="0">
                <a:latin typeface="HY강M" pitchFamily="18" charset="-127"/>
                <a:ea typeface="HY강M" pitchFamily="18" charset="-127"/>
              </a:rPr>
              <a:t>PPT</a:t>
            </a:r>
            <a:r>
              <a:rPr lang="ko-KR" altLang="en-US" sz="2000" b="1" dirty="0" smtClean="0">
                <a:latin typeface="HY강M" pitchFamily="18" charset="-127"/>
                <a:ea typeface="HY강M" pitchFamily="18" charset="-127"/>
              </a:rPr>
              <a:t>에서는 영상을 제외했습니다</a:t>
            </a:r>
            <a:r>
              <a:rPr lang="en-US" altLang="ko-KR" sz="2000" b="1" dirty="0" smtClean="0">
                <a:latin typeface="HY강M" pitchFamily="18" charset="-127"/>
                <a:ea typeface="HY강M" pitchFamily="18" charset="-127"/>
              </a:rPr>
              <a:t>.</a:t>
            </a:r>
          </a:p>
          <a:p>
            <a:pPr algn="ctr"/>
            <a:r>
              <a:rPr lang="en-US" altLang="ko-KR" sz="2000" b="1" dirty="0" err="1" smtClean="0">
                <a:latin typeface="HY강M" pitchFamily="18" charset="-127"/>
                <a:ea typeface="HY강M" pitchFamily="18" charset="-127"/>
              </a:rPr>
              <a:t>Github</a:t>
            </a:r>
            <a:r>
              <a:rPr lang="en-US" altLang="ko-KR" sz="2000" b="1" dirty="0" smtClean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000" b="1" dirty="0" smtClean="0">
                <a:latin typeface="HY강M" pitchFamily="18" charset="-127"/>
                <a:ea typeface="HY강M" pitchFamily="18" charset="-127"/>
              </a:rPr>
              <a:t>repository</a:t>
            </a:r>
            <a:r>
              <a:rPr lang="ko-KR" altLang="en-US" sz="2000" b="1" dirty="0" smtClean="0">
                <a:latin typeface="HY강M" pitchFamily="18" charset="-127"/>
                <a:ea typeface="HY강M" pitchFamily="18" charset="-127"/>
              </a:rPr>
              <a:t>의 </a:t>
            </a:r>
            <a:r>
              <a:rPr lang="ko-KR" altLang="en-US" sz="2000" b="1" dirty="0" err="1" smtClean="0">
                <a:latin typeface="HY강M" pitchFamily="18" charset="-127"/>
                <a:ea typeface="HY강M" pitchFamily="18" charset="-127"/>
              </a:rPr>
              <a:t>메인화면</a:t>
            </a:r>
            <a:r>
              <a:rPr lang="en-US" altLang="ko-KR" sz="2000" b="1" dirty="0"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sz="2000" b="1" dirty="0" smtClean="0">
                <a:latin typeface="HY강M" pitchFamily="18" charset="-127"/>
                <a:ea typeface="HY강M" pitchFamily="18" charset="-127"/>
              </a:rPr>
              <a:t>혹은 </a:t>
            </a:r>
            <a:r>
              <a:rPr lang="en-US" altLang="ko-KR" sz="2000" b="1" dirty="0" smtClean="0">
                <a:latin typeface="HY강M" pitchFamily="18" charset="-127"/>
                <a:ea typeface="HY강M" pitchFamily="18" charset="-127"/>
              </a:rPr>
              <a:t>raw file </a:t>
            </a:r>
            <a:r>
              <a:rPr lang="ko-KR" altLang="en-US" sz="2000" b="1" dirty="0" smtClean="0">
                <a:latin typeface="HY강M" pitchFamily="18" charset="-127"/>
                <a:ea typeface="HY강M" pitchFamily="18" charset="-127"/>
              </a:rPr>
              <a:t>다운로드를 통해 확인하실 수 있습니다</a:t>
            </a:r>
            <a:r>
              <a:rPr lang="en-US" altLang="ko-KR" sz="2000" b="1" dirty="0" smtClean="0">
                <a:latin typeface="HY강M" pitchFamily="18" charset="-127"/>
                <a:ea typeface="HY강M" pitchFamily="18" charset="-127"/>
              </a:rPr>
              <a:t>.</a:t>
            </a:r>
          </a:p>
          <a:p>
            <a:pPr algn="ctr"/>
            <a:endParaRPr lang="en-US" altLang="ko-KR" sz="2000" b="1" dirty="0"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en-US" altLang="ko-KR" sz="2000" b="1" dirty="0" err="1" smtClean="0">
                <a:latin typeface="HY강M" pitchFamily="18" charset="-127"/>
                <a:ea typeface="HY강M" pitchFamily="18" charset="-127"/>
              </a:rPr>
              <a:t>Github</a:t>
            </a:r>
            <a:r>
              <a:rPr lang="en-US" altLang="ko-KR" sz="2000" b="1" dirty="0">
                <a:latin typeface="HY강M" pitchFamily="18" charset="-127"/>
                <a:ea typeface="HY강M" pitchFamily="18" charset="-127"/>
              </a:rPr>
              <a:t> repository : </a:t>
            </a:r>
            <a:r>
              <a:rPr lang="en-US" altLang="ko-KR" sz="2000" b="1" dirty="0">
                <a:latin typeface="HY강M" pitchFamily="18" charset="-127"/>
                <a:ea typeface="HY강M" pitchFamily="18" charset="-127"/>
                <a:hlinkClick r:id="rId2"/>
              </a:rPr>
              <a:t>https://</a:t>
            </a:r>
            <a:r>
              <a:rPr lang="en-US" altLang="ko-KR" sz="2000" b="1" dirty="0" smtClean="0">
                <a:latin typeface="HY강M" pitchFamily="18" charset="-127"/>
                <a:ea typeface="HY강M" pitchFamily="18" charset="-127"/>
                <a:hlinkClick r:id="rId2"/>
              </a:rPr>
              <a:t>github.com/BrotherHwan/Solar_tracking_system/blob/main/README.md</a:t>
            </a:r>
            <a:endParaRPr lang="en-US" altLang="ko-KR" sz="2000" b="1" dirty="0" smtClean="0">
              <a:latin typeface="HY강M" pitchFamily="18" charset="-127"/>
              <a:ea typeface="HY강M" pitchFamily="18" charset="-127"/>
            </a:endParaRPr>
          </a:p>
          <a:p>
            <a:pPr algn="ctr"/>
            <a:endParaRPr lang="en-US" altLang="ko-KR" sz="2000" b="1" dirty="0"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en-US" altLang="ko-KR" sz="2000" b="1" dirty="0" smtClean="0">
                <a:latin typeface="HY강M" pitchFamily="18" charset="-127"/>
                <a:ea typeface="HY강M" pitchFamily="18" charset="-127"/>
              </a:rPr>
              <a:t>Raw file download:</a:t>
            </a:r>
          </a:p>
          <a:p>
            <a:pPr algn="ctr"/>
            <a:r>
              <a:rPr lang="en-US" altLang="ko-KR" sz="2000" u="sng" dirty="0">
                <a:hlinkClick r:id="rId3"/>
              </a:rPr>
              <a:t>https://</a:t>
            </a:r>
            <a:r>
              <a:rPr lang="en-US" altLang="ko-KR" sz="2000" u="sng" dirty="0" smtClean="0">
                <a:hlinkClick r:id="rId3"/>
              </a:rPr>
              <a:t>github.com/BrotherHwan/Solar_tracking_system/blob/main/image_video/solar_tracking_auto.mp4</a:t>
            </a:r>
            <a:endParaRPr lang="en-US" altLang="ko-KR" sz="2000" u="sng" dirty="0" smtClean="0"/>
          </a:p>
          <a:p>
            <a:pPr algn="ctr"/>
            <a:endParaRPr lang="en-US" altLang="ko-KR" sz="2000" b="1" u="sng" dirty="0"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en-US" altLang="ko-KR" sz="2000" u="sng" dirty="0">
                <a:hlinkClick r:id="rId4"/>
              </a:rPr>
              <a:t>https://github.com/BrotherHwan/Solar_tracking_system/blob/main/image_video/solar_tracking_manual.mp4</a:t>
            </a:r>
            <a:endParaRPr lang="ko-KR" altLang="en-US" sz="2000" b="1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75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2A5">
                <a:tint val="66000"/>
                <a:satMod val="160000"/>
              </a:srgbClr>
            </a:gs>
            <a:gs pos="50000">
              <a:srgbClr val="DFD2A5">
                <a:tint val="44500"/>
                <a:satMod val="160000"/>
              </a:srgbClr>
            </a:gs>
            <a:gs pos="100000">
              <a:srgbClr val="DFD2A5">
                <a:tint val="23500"/>
                <a:satMod val="160000"/>
              </a:srgb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849" y="200837"/>
            <a:ext cx="419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강M" pitchFamily="18" charset="-127"/>
                <a:ea typeface="HY강M" pitchFamily="18" charset="-127"/>
              </a:rPr>
              <a:t>데이터 베이스</a:t>
            </a: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83849" y="578482"/>
            <a:ext cx="2643447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24" y="1247397"/>
            <a:ext cx="11853351" cy="412960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8655" y="5458406"/>
            <a:ext cx="4439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강M" pitchFamily="18" charset="-127"/>
                <a:ea typeface="HY강M" pitchFamily="18" charset="-127"/>
              </a:rPr>
              <a:t>Solar panel output voltage</a:t>
            </a:r>
          </a:p>
          <a:p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CDS sensor Date</a:t>
            </a:r>
          </a:p>
          <a:p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Servo motor angle</a:t>
            </a:r>
          </a:p>
          <a:p>
            <a:r>
              <a:rPr lang="en-US" altLang="ko-KR" b="1" dirty="0" smtClean="0">
                <a:latin typeface="HY강M" pitchFamily="18" charset="-127"/>
                <a:ea typeface="HY강M" pitchFamily="18" charset="-127"/>
              </a:rPr>
              <a:t>PIR sensor</a:t>
            </a:r>
            <a:endParaRPr lang="ko-KR" altLang="en-US" b="1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40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195</Words>
  <Application>Microsoft Office PowerPoint</Application>
  <PresentationFormat>사용자 지정</PresentationFormat>
  <Paragraphs>94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Solar tracking system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QnA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태양광 추적 시스템</dc:title>
  <dc:creator>ChanYoeng</dc:creator>
  <cp:lastModifiedBy>LG</cp:lastModifiedBy>
  <cp:revision>75</cp:revision>
  <dcterms:created xsi:type="dcterms:W3CDTF">2023-11-27T01:57:32Z</dcterms:created>
  <dcterms:modified xsi:type="dcterms:W3CDTF">2024-05-03T07:07:26Z</dcterms:modified>
</cp:coreProperties>
</file>